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handoutMasterIdLst>
    <p:handoutMasterId r:id="rId20"/>
  </p:handoutMasterIdLst>
  <p:sldIdLst>
    <p:sldId id="346" r:id="rId2"/>
    <p:sldId id="359" r:id="rId3"/>
    <p:sldId id="360" r:id="rId4"/>
    <p:sldId id="361" r:id="rId5"/>
    <p:sldId id="362" r:id="rId6"/>
    <p:sldId id="363" r:id="rId7"/>
    <p:sldId id="364" r:id="rId8"/>
    <p:sldId id="368" r:id="rId9"/>
    <p:sldId id="367" r:id="rId10"/>
    <p:sldId id="366" r:id="rId11"/>
    <p:sldId id="370" r:id="rId12"/>
    <p:sldId id="371" r:id="rId13"/>
    <p:sldId id="376" r:id="rId14"/>
    <p:sldId id="372" r:id="rId15"/>
    <p:sldId id="373" r:id="rId16"/>
    <p:sldId id="374" r:id="rId17"/>
    <p:sldId id="375" r:id="rId1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432" y="1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1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FD736-C213-45D7-A8AE-D4575907D3A0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B8021-C259-4FD5-A7FE-0D6EFE2DC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06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412E8-9F06-4158-9F9C-6E5C1C988355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F31B4-D5AF-40FA-9864-2316EE5C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7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54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691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366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533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523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71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953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708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35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31B4-D5AF-40FA-9864-2316EE5C447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642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96F8-D96A-4E71-AD1A-28056D199F44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2DFA-52E7-493B-8573-90664C5D55D6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465A-1886-4AA2-8EBD-E24F462A663F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1729-2C16-4145-B1CD-BB833C97C105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20A3-C765-46B4-BB8D-B9CD3953ACE3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8CB7-E0A1-4998-BF0B-A66DE21961E9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4D7A-3BE6-4505-A285-D4655542B257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C6532-EED5-4494-B7B9-6D576852F70F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B033-8AA2-4E00-9DEA-C1AC8990C7BF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9A0E8-3492-458B-8FB8-4B7F64D9F982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B973CA0-6E8C-4930-A90E-B4A6E0897959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иппкро  знак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3"/>
          <a:stretch>
            <a:fillRect/>
          </a:stretch>
        </p:blipFill>
        <p:spPr bwMode="auto">
          <a:xfrm>
            <a:off x="7524328" y="332656"/>
            <a:ext cx="1285875" cy="13385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835696" y="54868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Министерство образования и науки Челябинской области</a:t>
            </a:r>
          </a:p>
          <a:p>
            <a:pPr algn="ctr"/>
            <a:r>
              <a:rPr lang="ru-RU" sz="1200" b="1" dirty="0"/>
              <a:t>Государственное бюджетное образовательное учреждение дополнительного профессионального образования «Челябинский институт переподготовки и повышения квалификации работников образования»</a:t>
            </a:r>
          </a:p>
          <a:p>
            <a:endParaRPr lang="ru-RU" sz="1200" dirty="0"/>
          </a:p>
        </p:txBody>
      </p:sp>
      <p:pic>
        <p:nvPicPr>
          <p:cNvPr id="7" name="Рисунок 6" descr="герб Челябинской области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0421"/>
            <a:ext cx="1242695" cy="15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721804" y="1844824"/>
            <a:ext cx="7772400" cy="214014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Основные аспекты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региональных </a:t>
            </a:r>
            <a:r>
              <a:rPr lang="ru-RU" sz="2800" b="1" dirty="0">
                <a:solidFill>
                  <a:srgbClr val="002060"/>
                </a:solidFill>
              </a:rPr>
              <a:t>программ поддержки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школ </a:t>
            </a:r>
            <a:r>
              <a:rPr lang="ru-RU" sz="2800" b="1" dirty="0">
                <a:solidFill>
                  <a:srgbClr val="002060"/>
                </a:solidFill>
              </a:rPr>
              <a:t>с низкими результатами обучения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и </a:t>
            </a:r>
            <a:r>
              <a:rPr lang="ru-RU" sz="2800" b="1" dirty="0">
                <a:solidFill>
                  <a:srgbClr val="002060"/>
                </a:solidFill>
              </a:rPr>
              <a:t>школ, функционирующих в неблагоприятных социальных </a:t>
            </a:r>
            <a:r>
              <a:rPr lang="ru-RU" sz="2800" b="1" dirty="0" smtClean="0">
                <a:solidFill>
                  <a:srgbClr val="002060"/>
                </a:solidFill>
              </a:rPr>
              <a:t>условиях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221088"/>
            <a:ext cx="6400800" cy="1473200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Данельченко </a:t>
            </a:r>
            <a:r>
              <a:rPr lang="ru-RU" b="1" i="1" dirty="0">
                <a:solidFill>
                  <a:srgbClr val="002060"/>
                </a:solidFill>
              </a:rPr>
              <a:t>Т</a:t>
            </a:r>
            <a:r>
              <a:rPr lang="ru-RU" b="1" i="1" dirty="0" smtClean="0">
                <a:solidFill>
                  <a:srgbClr val="002060"/>
                </a:solidFill>
              </a:rPr>
              <a:t>атьяна Александровна</a:t>
            </a:r>
            <a:r>
              <a:rPr lang="ru-RU" i="1" dirty="0" smtClean="0">
                <a:solidFill>
                  <a:srgbClr val="002060"/>
                </a:solidFill>
              </a:rPr>
              <a:t>, </a:t>
            </a:r>
          </a:p>
          <a:p>
            <a:pPr algn="r"/>
            <a:r>
              <a:rPr lang="ru-RU" sz="1800" i="1" dirty="0" smtClean="0">
                <a:solidFill>
                  <a:srgbClr val="002060"/>
                </a:solidFill>
              </a:rPr>
              <a:t>кандидат </a:t>
            </a:r>
            <a:r>
              <a:rPr lang="ru-RU" sz="1800" i="1" dirty="0">
                <a:solidFill>
                  <a:srgbClr val="002060"/>
                </a:solidFill>
              </a:rPr>
              <a:t>педагогических наук, </a:t>
            </a:r>
            <a:endParaRPr lang="ru-RU" sz="1800" dirty="0">
              <a:solidFill>
                <a:srgbClr val="002060"/>
              </a:solidFill>
            </a:endParaRPr>
          </a:p>
          <a:p>
            <a:pPr algn="r"/>
            <a:r>
              <a:rPr lang="ru-RU" sz="1800" i="1" dirty="0">
                <a:solidFill>
                  <a:srgbClr val="002060"/>
                </a:solidFill>
              </a:rPr>
              <a:t>заведующий учебно-методическим центром </a:t>
            </a:r>
            <a:endParaRPr lang="ru-RU" sz="1800" dirty="0">
              <a:solidFill>
                <a:srgbClr val="002060"/>
              </a:solidFill>
            </a:endParaRPr>
          </a:p>
          <a:p>
            <a:pPr algn="r"/>
            <a:r>
              <a:rPr lang="ru-RU" sz="1800" i="1" dirty="0">
                <a:solidFill>
                  <a:srgbClr val="002060"/>
                </a:solidFill>
              </a:rPr>
              <a:t>профессиональной переподготовки ГБУ ДПО ЧИППКРО</a:t>
            </a:r>
            <a:endParaRPr lang="ru-RU" sz="18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4C0A3-2718-4E19-9F76-21BA08DFCACD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84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</a:rPr>
              <a:t>ополнительные </a:t>
            </a:r>
            <a:r>
              <a:rPr lang="ru-RU" sz="2400" b="1" dirty="0">
                <a:solidFill>
                  <a:srgbClr val="002060"/>
                </a:solidFill>
              </a:rPr>
              <a:t>профессиональные программы </a:t>
            </a:r>
            <a:r>
              <a:rPr lang="ru-RU" sz="2400" b="1" dirty="0">
                <a:solidFill>
                  <a:srgbClr val="C00000"/>
                </a:solidFill>
              </a:rPr>
              <a:t>«Содержание и методы поддержки общеобразовательных организаций с низкими результатами и общеобразовательных организаций, функционирующих в неблагоприятных социальных условиях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C6532-EED5-4494-B7B9-6D576852F70F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образовательная программа для руководителей и специалистов органов местного самоуправления, осуществляющих управления в сфере </a:t>
            </a:r>
            <a:r>
              <a:rPr lang="ru-RU" sz="2000" b="1" dirty="0" smtClean="0">
                <a:solidFill>
                  <a:srgbClr val="002060"/>
                </a:solidFill>
              </a:rPr>
              <a:t>образования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(обучено – 86 специалистов)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образовательная программа для руководителей и педагогических работников общеобразовательных </a:t>
            </a:r>
            <a:r>
              <a:rPr lang="ru-RU" sz="2000" b="1" dirty="0" smtClean="0">
                <a:solidFill>
                  <a:srgbClr val="002060"/>
                </a:solidFill>
              </a:rPr>
              <a:t>организаций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i="1" dirty="0" smtClean="0">
                <a:solidFill>
                  <a:srgbClr val="002060"/>
                </a:solidFill>
              </a:rPr>
              <a:t>(обучено – 129 представителей школьных команд)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71686079"/>
              </p:ext>
            </p:extLst>
          </p:nvPr>
        </p:nvGraphicFramePr>
        <p:xfrm>
          <a:off x="251520" y="980728"/>
          <a:ext cx="8630973" cy="4981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3522"/>
                <a:gridCol w="2165380"/>
                <a:gridCol w="5222071"/>
              </a:tblGrid>
              <a:tr h="1931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Тип школы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</a:rPr>
                        <a:t>Критерии отнесения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</a:rPr>
                        <a:t>Показатели для расчёта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</a:tr>
              <a:tr h="19252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Школа с низкими результатами обучения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Устойчивые низкие результаты обучения учащихся на всех ступенях образования, ведущие к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</a:rPr>
                        <a:t>дезадаптации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 учащихся и препятствующие продолжению их образовательной и профессиональной траектории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25% школ с самыми низкими результатами ЕГЭ, ОГЭ и ВПР за последние 3 года.</a:t>
                      </a:r>
                    </a:p>
                    <a:p>
                      <a:pPr marL="0" indent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Менее 60% учащихся, продолжающих обучение на уровне среднего общего образования.</a:t>
                      </a:r>
                    </a:p>
                    <a:p>
                      <a:pPr marL="0" indent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Расхождение между средним баллом ЕГЭ, ОГЭ и ВПР по региону и средним балом школы составляет более 20 баллов.</a:t>
                      </a:r>
                    </a:p>
                    <a:p>
                      <a:pPr marL="0" indent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Количество выпускников 11-х классов, набравших по результатам ЕГЭ по предметам по выбору балл ниже минимально установленного значения.</a:t>
                      </a:r>
                    </a:p>
                    <a:p>
                      <a:pPr marL="0" indent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0,5% учащихся, за последние 3 года принимавших участие в региональных и всероссийских олимпиадах и конкурсах.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</a:tr>
              <a:tr h="13328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</a:rPr>
                        <a:t>Школы, функционирующие в неблагоприятных социальных условиях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Школы, обучающие наиболее сложные категории учащихся и работающие в сложных территориях, как правило, в условиях ресурсных дефицитов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25% школ с самым низким Индексом социального неблагополучия, рассчитанного на основе: доли семей учащихся с низким социально-экономическим и культурным уровнем; доли учащихся с девиантным поведением, отсутствием учебной мотивации, слабым знанием русского языка; удалённость школ от других образовательных центров; труднодоступная местность (низкий уровень привлекательности территории для проживания и работы)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91" marR="48291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87624" y="47667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Диагностический блок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93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разработка </a:t>
            </a:r>
            <a:r>
              <a:rPr lang="ru-RU" sz="2600" b="1" dirty="0">
                <a:solidFill>
                  <a:srgbClr val="002060"/>
                </a:solidFill>
              </a:rPr>
              <a:t>региональных программ поддержки школ с низкими результатами обучения и школ, функционирующих в неблагоприятных социальных </a:t>
            </a:r>
            <a:r>
              <a:rPr lang="ru-RU" sz="2600" b="1" dirty="0" smtClean="0">
                <a:solidFill>
                  <a:srgbClr val="002060"/>
                </a:solidFill>
              </a:rPr>
              <a:t>условиях;</a:t>
            </a:r>
          </a:p>
          <a:p>
            <a:pPr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разработка </a:t>
            </a:r>
            <a:r>
              <a:rPr lang="ru-RU" sz="2600" b="1" dirty="0">
                <a:solidFill>
                  <a:srgbClr val="002060"/>
                </a:solidFill>
              </a:rPr>
              <a:t>критериев и показателей мониторинга результативности программ поддержки, в том числе на входе школ в </a:t>
            </a:r>
            <a:r>
              <a:rPr lang="ru-RU" sz="2600" b="1" dirty="0" smtClean="0">
                <a:solidFill>
                  <a:srgbClr val="002060"/>
                </a:solidFill>
              </a:rPr>
              <a:t>проект;</a:t>
            </a:r>
          </a:p>
          <a:p>
            <a:pPr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подготовка </a:t>
            </a:r>
            <a:r>
              <a:rPr lang="ru-RU" sz="2600" b="1" dirty="0">
                <a:solidFill>
                  <a:srgbClr val="002060"/>
                </a:solidFill>
              </a:rPr>
              <a:t>методических рекомендаций для построения внутренних систем оценки качества образования в школах, которым оказывается поддержка; </a:t>
            </a:r>
            <a:endParaRPr lang="ru-RU" sz="2600" b="1" dirty="0" smtClean="0">
              <a:solidFill>
                <a:srgbClr val="002060"/>
              </a:solidFill>
            </a:endParaRPr>
          </a:p>
          <a:p>
            <a:pPr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600" b="1" dirty="0" smtClean="0">
                <a:solidFill>
                  <a:srgbClr val="002060"/>
                </a:solidFill>
              </a:rPr>
              <a:t>разработка </a:t>
            </a:r>
            <a:r>
              <a:rPr lang="ru-RU" sz="2600" b="1" dirty="0">
                <a:solidFill>
                  <a:srgbClr val="002060"/>
                </a:solidFill>
              </a:rPr>
              <a:t>содержания программ повышения квалификации и краткосрочных мероприятий по повышению качества </a:t>
            </a:r>
            <a:r>
              <a:rPr lang="ru-RU" sz="2600" b="1" dirty="0" smtClean="0">
                <a:solidFill>
                  <a:srgbClr val="002060"/>
                </a:solidFill>
              </a:rPr>
              <a:t>преподавания </a:t>
            </a:r>
            <a:endParaRPr lang="ru-RU" sz="2600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C6532-EED5-4494-B7B9-6D576852F70F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Содержательный блок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0934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23528" y="1988840"/>
            <a:ext cx="8568951" cy="41373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Цель:</a:t>
            </a: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1800" b="1" dirty="0">
                <a:solidFill>
                  <a:srgbClr val="C00000"/>
                </a:solidFill>
              </a:rPr>
              <a:t>сопровождение школ, в которых реализуются общеобразовательные программы в очно-заочной форме обучения для контингента обучающихся в возрасте 16-18 лет, не освоивших программу основного общего образования по различным причинам и обстоятельствам.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К </a:t>
            </a:r>
            <a:r>
              <a:rPr lang="ru-RU" sz="1800" dirty="0">
                <a:solidFill>
                  <a:srgbClr val="002060"/>
                </a:solidFill>
              </a:rPr>
              <a:t>ним относятся: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rgbClr val="002060"/>
                </a:solidFill>
              </a:rPr>
              <a:t>прекращение обучения в профессиональных образовательных  организациях;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rgbClr val="002060"/>
                </a:solidFill>
              </a:rPr>
              <a:t>прекращение обучения в общеобразовательных школах по очной форме обучения  после 8 класса;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rgbClr val="002060"/>
                </a:solidFill>
              </a:rPr>
              <a:t>необходимость работы несовершеннолетних из-за тяжелого материального положения в семье;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rgbClr val="002060"/>
                </a:solidFill>
              </a:rPr>
              <a:t>возвращение подростков из мест заключения или получение условной судимости;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rgbClr val="002060"/>
                </a:solidFill>
              </a:rPr>
              <a:t>беременность и рождение детей матерями, не достигшими 18- летнего возраста.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20A3-C765-46B4-BB8D-B9CD3953ACE3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Региональная программа </a:t>
            </a:r>
            <a:r>
              <a:rPr lang="ru-RU" sz="2400" b="1" dirty="0">
                <a:solidFill>
                  <a:srgbClr val="002060"/>
                </a:solidFill>
              </a:rPr>
              <a:t>поддержки школ, относящихся одновременно к категории школ с низкими результатами обучения и школ, находящихся в неблагоприятных социальных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511747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539552" y="2204864"/>
            <a:ext cx="8208911" cy="4104456"/>
          </a:xfrm>
        </p:spPr>
        <p:txBody>
          <a:bodyPr>
            <a:normAutofit fontScale="47500" lnSpcReduction="20000"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3800" b="1" dirty="0" smtClean="0">
                <a:solidFill>
                  <a:srgbClr val="002060"/>
                </a:solidFill>
              </a:rPr>
              <a:t>регламенты </a:t>
            </a:r>
            <a:r>
              <a:rPr lang="ru-RU" sz="3800" b="1" dirty="0">
                <a:solidFill>
                  <a:srgbClr val="002060"/>
                </a:solidFill>
              </a:rPr>
              <a:t>реализации региональных программ  поддержки школ с низкими результатами обучения и школ, функционирующих в неблагоприятных социальных условиях, включающие введение в штатные расписания школ, которым оказывается поддержка, должностей специалистов (психологов, дефектологов, логопедов), социальных педагогов и педагогов дополнительного </a:t>
            </a:r>
            <a:r>
              <a:rPr lang="ru-RU" sz="3800" b="1" dirty="0" smtClean="0">
                <a:solidFill>
                  <a:srgbClr val="002060"/>
                </a:solidFill>
              </a:rPr>
              <a:t>образования;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3800" b="1" dirty="0" smtClean="0">
                <a:solidFill>
                  <a:srgbClr val="002060"/>
                </a:solidFill>
              </a:rPr>
              <a:t>мониторинговые </a:t>
            </a:r>
            <a:r>
              <a:rPr lang="ru-RU" sz="3800" b="1" dirty="0">
                <a:solidFill>
                  <a:srgbClr val="002060"/>
                </a:solidFill>
              </a:rPr>
              <a:t>процедуры проекта; </a:t>
            </a:r>
            <a:endParaRPr lang="ru-RU" sz="3800" b="1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3800" b="1" dirty="0" smtClean="0">
                <a:solidFill>
                  <a:srgbClr val="002060"/>
                </a:solidFill>
              </a:rPr>
              <a:t>организация </a:t>
            </a:r>
            <a:r>
              <a:rPr lang="ru-RU" sz="3800" b="1" dirty="0">
                <a:solidFill>
                  <a:srgbClr val="002060"/>
                </a:solidFill>
              </a:rPr>
              <a:t>и проведение курсов повышения квалификации для команд </a:t>
            </a:r>
            <a:r>
              <a:rPr lang="ru-RU" sz="3800" b="1" dirty="0" smtClean="0">
                <a:solidFill>
                  <a:srgbClr val="002060"/>
                </a:solidFill>
              </a:rPr>
              <a:t>школ;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3800" b="1" dirty="0" smtClean="0">
                <a:solidFill>
                  <a:srgbClr val="002060"/>
                </a:solidFill>
              </a:rPr>
              <a:t>организация </a:t>
            </a:r>
            <a:r>
              <a:rPr lang="ru-RU" sz="3800" b="1" dirty="0">
                <a:solidFill>
                  <a:srgbClr val="002060"/>
                </a:solidFill>
              </a:rPr>
              <a:t>предоставления данных через инфраструктуру, которая позволит общеобразовательным организациям иметь единый личный </a:t>
            </a:r>
            <a:r>
              <a:rPr lang="ru-RU" sz="3800" b="1" dirty="0" smtClean="0">
                <a:solidFill>
                  <a:srgbClr val="002060"/>
                </a:solidFill>
              </a:rPr>
              <a:t>кабинет (информационно-методическую </a:t>
            </a:r>
            <a:r>
              <a:rPr lang="ru-RU" sz="3800" b="1" dirty="0">
                <a:solidFill>
                  <a:srgbClr val="002060"/>
                </a:solidFill>
              </a:rPr>
              <a:t>помощь для повышения качества </a:t>
            </a:r>
            <a:r>
              <a:rPr lang="ru-RU" sz="3800" b="1" dirty="0" smtClean="0">
                <a:solidFill>
                  <a:srgbClr val="002060"/>
                </a:solidFill>
              </a:rPr>
              <a:t>образования);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3800" b="1" dirty="0" smtClean="0">
                <a:solidFill>
                  <a:srgbClr val="002060"/>
                </a:solidFill>
              </a:rPr>
              <a:t>создание методических </a:t>
            </a:r>
            <a:r>
              <a:rPr lang="ru-RU" sz="3800" b="1" dirty="0">
                <a:solidFill>
                  <a:srgbClr val="002060"/>
                </a:solidFill>
              </a:rPr>
              <a:t>объединений в школах, включённых в региональные программы повышения качества образовательных результатов, для совершенствования технологий обучения. </a:t>
            </a:r>
          </a:p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8CB7-E0A1-4998-BF0B-A66DE21961E9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Организационный блок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2068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</a:rPr>
              <a:t>ценка эффективности </a:t>
            </a:r>
            <a:r>
              <a:rPr lang="ru-RU" sz="2000" b="1" dirty="0">
                <a:solidFill>
                  <a:srgbClr val="002060"/>
                </a:solidFill>
              </a:rPr>
              <a:t>реализации региональных программ по повышению качества образовательных результатов в школах с низкими результатами обучения и школах, функционирующих в неблагоприятных социальных условиях;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</a:rPr>
              <a:t>распространение </a:t>
            </a:r>
            <a:r>
              <a:rPr lang="ru-RU" sz="2000" b="1" dirty="0">
                <a:solidFill>
                  <a:srgbClr val="002060"/>
                </a:solidFill>
              </a:rPr>
              <a:t>наиболее успешного опыта работы таких школ в направлении повышения качества образования (семинары, конференции</a:t>
            </a:r>
            <a:r>
              <a:rPr lang="ru-RU" sz="2000" b="1" dirty="0" smtClean="0">
                <a:solidFill>
                  <a:srgbClr val="002060"/>
                </a:solidFill>
              </a:rPr>
              <a:t>);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</a:rPr>
              <a:t>информирование </a:t>
            </a:r>
            <a:r>
              <a:rPr lang="ru-RU" sz="2000" b="1" dirty="0">
                <a:solidFill>
                  <a:srgbClr val="002060"/>
                </a:solidFill>
              </a:rPr>
              <a:t>общественности о результатах проекта.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Результативный блок </a:t>
            </a:r>
          </a:p>
        </p:txBody>
      </p:sp>
    </p:spTree>
    <p:extLst>
      <p:ext uri="{BB962C8B-B14F-4D97-AF65-F5344CB8AC3E}">
        <p14:creationId xmlns:p14="http://schemas.microsoft.com/office/powerpoint/2010/main" val="3060669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3" cy="4065315"/>
          </a:xfrm>
        </p:spPr>
        <p:txBody>
          <a:bodyPr>
            <a:normAutofit fontScale="85000" lnSpcReduction="20000"/>
          </a:bodyPr>
          <a:lstStyle/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002060"/>
                </a:solidFill>
              </a:rPr>
              <a:t>создание организационной структуры управления внедрением региональной модели поддержки школ с низкими результатами обучения и школ, функционирующих в неблагоприятных социальных </a:t>
            </a:r>
            <a:r>
              <a:rPr lang="ru-RU" b="1" dirty="0" smtClean="0">
                <a:solidFill>
                  <a:srgbClr val="002060"/>
                </a:solidFill>
              </a:rPr>
              <a:t>условиях;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заключение и исполнение договоров о сотрудничестве участников проекта;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развитие </a:t>
            </a:r>
            <a:r>
              <a:rPr lang="ru-RU" b="1" dirty="0">
                <a:solidFill>
                  <a:srgbClr val="002060"/>
                </a:solidFill>
              </a:rPr>
              <a:t>сетевого сообщества педагогов и руководителей школ – участников проекта;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привлечение </a:t>
            </a:r>
            <a:r>
              <a:rPr lang="ru-RU" b="1" dirty="0">
                <a:solidFill>
                  <a:srgbClr val="002060"/>
                </a:solidFill>
              </a:rPr>
              <a:t>к научно-методической поддержке школ с низкими результатами обучения и функционирующих в неблагоприятных социальных условиях, школ – лидеров в образовании;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002060"/>
                </a:solidFill>
              </a:rPr>
              <a:t>создание экспертного совета с участием экспертов реализации проекта, </a:t>
            </a:r>
            <a:r>
              <a:rPr lang="ru-RU" b="1" dirty="0" err="1">
                <a:solidFill>
                  <a:srgbClr val="002060"/>
                </a:solidFill>
              </a:rPr>
              <a:t>тьюторов</a:t>
            </a:r>
            <a:r>
              <a:rPr lang="ru-RU" b="1" dirty="0">
                <a:solidFill>
                  <a:srgbClr val="002060"/>
                </a:solidFill>
              </a:rPr>
              <a:t> и лучших педагогов школ-лидеров в образовании, представителей муниципальных методических служб, сетевых консультантов системы образования Челябинской </a:t>
            </a:r>
            <a:r>
              <a:rPr lang="ru-RU" b="1" dirty="0" smtClean="0">
                <a:solidFill>
                  <a:srgbClr val="002060"/>
                </a:solidFill>
              </a:rPr>
              <a:t>области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Организационно-управленческие условия реализации проекта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51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8856984" cy="5328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239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rgbClr val="002060"/>
                </a:solidFill>
              </a:rPr>
              <a:t>Федеральная целевая программа </a:t>
            </a:r>
            <a:r>
              <a:rPr lang="ru-RU" sz="1800" b="1" dirty="0" smtClean="0">
                <a:solidFill>
                  <a:srgbClr val="002060"/>
                </a:solidFill>
              </a:rPr>
              <a:t>развития </a:t>
            </a:r>
            <a:r>
              <a:rPr lang="ru-RU" sz="1800" b="1" dirty="0">
                <a:solidFill>
                  <a:srgbClr val="002060"/>
                </a:solidFill>
              </a:rPr>
              <a:t>образования на 2016 – 2020 годы </a:t>
            </a:r>
            <a:r>
              <a:rPr lang="ru-RU" sz="1600" dirty="0" smtClean="0">
                <a:solidFill>
                  <a:srgbClr val="002060"/>
                </a:solidFill>
              </a:rPr>
              <a:t>(задача </a:t>
            </a:r>
            <a:r>
              <a:rPr lang="ru-RU" sz="1600" dirty="0">
                <a:solidFill>
                  <a:srgbClr val="002060"/>
                </a:solidFill>
              </a:rPr>
              <a:t>2 "Развитие современных механизмов и технологий общего </a:t>
            </a:r>
            <a:r>
              <a:rPr lang="ru-RU" sz="1600" dirty="0" smtClean="0">
                <a:solidFill>
                  <a:srgbClr val="002060"/>
                </a:solidFill>
              </a:rPr>
              <a:t>образования«; мероприятие </a:t>
            </a:r>
            <a:r>
              <a:rPr lang="ru-RU" sz="1600" dirty="0">
                <a:solidFill>
                  <a:srgbClr val="002060"/>
                </a:solidFill>
              </a:rPr>
              <a:t>2.2 "Повышение качества образования в школах с низкими результатами обучения и в школах, функционирующих в неблагоприятных социальных условиях, путем реализации региональных проектов и распространение их </a:t>
            </a:r>
            <a:r>
              <a:rPr lang="ru-RU" sz="1600" dirty="0" smtClean="0">
                <a:solidFill>
                  <a:srgbClr val="002060"/>
                </a:solidFill>
              </a:rPr>
              <a:t>результатов«);</a:t>
            </a:r>
            <a:endParaRPr lang="ru-RU" sz="1600" dirty="0">
              <a:solidFill>
                <a:srgbClr val="002060"/>
              </a:solidFill>
            </a:endParaRPr>
          </a:p>
          <a:p>
            <a:pPr algn="just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rgbClr val="002060"/>
                </a:solidFill>
              </a:rPr>
              <a:t>Государственная программа </a:t>
            </a:r>
            <a:r>
              <a:rPr lang="ru-RU" sz="1800" b="1" dirty="0">
                <a:solidFill>
                  <a:srgbClr val="002060"/>
                </a:solidFill>
              </a:rPr>
              <a:t>Челябинской области «Развитие образования в Челябинской области» на 2014 – </a:t>
            </a:r>
            <a:r>
              <a:rPr lang="ru-RU" sz="1800" b="1" dirty="0" smtClean="0">
                <a:solidFill>
                  <a:srgbClr val="002060"/>
                </a:solidFill>
              </a:rPr>
              <a:t>2017 </a:t>
            </a:r>
            <a:r>
              <a:rPr lang="ru-RU" sz="1800" b="1" dirty="0">
                <a:solidFill>
                  <a:srgbClr val="002060"/>
                </a:solidFill>
              </a:rPr>
              <a:t>годы </a:t>
            </a:r>
            <a:r>
              <a:rPr lang="ru-RU" sz="1600" dirty="0" smtClean="0">
                <a:solidFill>
                  <a:srgbClr val="002060"/>
                </a:solidFill>
              </a:rPr>
              <a:t>(раздел </a:t>
            </a:r>
            <a:r>
              <a:rPr lang="en-US" sz="1600" dirty="0">
                <a:solidFill>
                  <a:srgbClr val="002060"/>
                </a:solidFill>
              </a:rPr>
              <a:t>VIII</a:t>
            </a:r>
            <a:r>
              <a:rPr lang="ru-RU" sz="1600" dirty="0">
                <a:solidFill>
                  <a:srgbClr val="002060"/>
                </a:solidFill>
              </a:rPr>
              <a:t> «Формирование востребованной системы оценки качества образования и образовательных </a:t>
            </a:r>
            <a:r>
              <a:rPr lang="ru-RU" sz="1600" dirty="0" smtClean="0">
                <a:solidFill>
                  <a:srgbClr val="002060"/>
                </a:solidFill>
              </a:rPr>
              <a:t>результатов</a:t>
            </a:r>
            <a:r>
              <a:rPr lang="ru-RU" sz="1600" dirty="0" smtClean="0">
                <a:solidFill>
                  <a:srgbClr val="002060"/>
                </a:solidFill>
              </a:rPr>
              <a:t>»)</a:t>
            </a:r>
            <a:endParaRPr lang="ru-RU" sz="1600" dirty="0" smtClean="0">
              <a:solidFill>
                <a:srgbClr val="00206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0B240-C445-4289-BE2F-385318CC30B3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/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Нормативно-правовые основания </a:t>
            </a:r>
            <a:r>
              <a:rPr lang="ru-RU" sz="2400" b="1" dirty="0">
                <a:solidFill>
                  <a:srgbClr val="002060"/>
                </a:solidFill>
              </a:rPr>
              <a:t>для проектирования моделей управления качеством образования в общеобразовательных организациях, отнесенных к категории школ с низкими результатами </a:t>
            </a:r>
            <a:r>
              <a:rPr lang="ru-RU" sz="2400" b="1" dirty="0" smtClean="0">
                <a:solidFill>
                  <a:srgbClr val="002060"/>
                </a:solidFill>
              </a:rPr>
              <a:t>обучения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464496"/>
          </a:xfrm>
        </p:spPr>
        <p:txBody>
          <a:bodyPr>
            <a:noAutofit/>
          </a:bodyPr>
          <a:lstStyle/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</a:rPr>
              <a:t>разработаны </a:t>
            </a:r>
            <a:r>
              <a:rPr lang="ru-RU" sz="1800" dirty="0">
                <a:solidFill>
                  <a:srgbClr val="002060"/>
                </a:solidFill>
              </a:rPr>
              <a:t>и апробированы </a:t>
            </a:r>
            <a:r>
              <a:rPr lang="ru-RU" sz="1800" b="1" dirty="0">
                <a:solidFill>
                  <a:srgbClr val="002060"/>
                </a:solidFill>
              </a:rPr>
              <a:t>модели достижения современного качества образования регионального, муниципального и институционального </a:t>
            </a:r>
            <a:r>
              <a:rPr lang="ru-RU" sz="1800" b="1" dirty="0" smtClean="0">
                <a:solidFill>
                  <a:srgbClr val="002060"/>
                </a:solidFill>
              </a:rPr>
              <a:t>уровней</a:t>
            </a:r>
            <a:r>
              <a:rPr lang="ru-RU" sz="1800" dirty="0" smtClean="0">
                <a:solidFill>
                  <a:srgbClr val="002060"/>
                </a:solidFill>
              </a:rPr>
              <a:t>;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</a:rPr>
              <a:t>создана </a:t>
            </a:r>
            <a:r>
              <a:rPr lang="ru-RU" sz="1800" b="1" dirty="0">
                <a:solidFill>
                  <a:srgbClr val="002060"/>
                </a:solidFill>
              </a:rPr>
              <a:t>региональная сетевая школа консультантов </a:t>
            </a:r>
            <a:r>
              <a:rPr lang="ru-RU" sz="1800" dirty="0">
                <a:solidFill>
                  <a:srgbClr val="002060"/>
                </a:solidFill>
              </a:rPr>
              <a:t>по достижению современного качества образования</a:t>
            </a:r>
            <a:r>
              <a:rPr lang="ru-RU" sz="1800" dirty="0" smtClean="0">
                <a:solidFill>
                  <a:srgbClr val="002060"/>
                </a:solidFill>
              </a:rPr>
              <a:t>;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</a:rPr>
              <a:t>существует </a:t>
            </a:r>
            <a:r>
              <a:rPr lang="ru-RU" sz="1800" b="1" dirty="0">
                <a:solidFill>
                  <a:srgbClr val="002060"/>
                </a:solidFill>
              </a:rPr>
              <a:t>эффективная практика реализации совместных с образовательными организациями научно-прикладных проектов</a:t>
            </a:r>
            <a:r>
              <a:rPr lang="ru-RU" sz="1800" dirty="0">
                <a:solidFill>
                  <a:srgbClr val="002060"/>
                </a:solidFill>
              </a:rPr>
              <a:t>, аккумулирующих организационно-управленческие, научно-методические, информационно-методические, кадровые ресурсы для обеспечения достижения современного качества </a:t>
            </a:r>
            <a:r>
              <a:rPr lang="ru-RU" sz="1800" dirty="0" smtClean="0">
                <a:solidFill>
                  <a:srgbClr val="002060"/>
                </a:solidFill>
              </a:rPr>
              <a:t>образования; 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</a:rPr>
              <a:t>в </a:t>
            </a:r>
            <a:r>
              <a:rPr lang="ru-RU" sz="1800" dirty="0">
                <a:solidFill>
                  <a:srgbClr val="002060"/>
                </a:solidFill>
              </a:rPr>
              <a:t>рамках зарубежных стажировок </a:t>
            </a:r>
            <a:r>
              <a:rPr lang="ru-RU" sz="1800" b="1" dirty="0">
                <a:solidFill>
                  <a:srgbClr val="002060"/>
                </a:solidFill>
              </a:rPr>
              <a:t>изучены современные практики по вопросам качества </a:t>
            </a:r>
            <a:r>
              <a:rPr lang="ru-RU" sz="1800" b="1" dirty="0" smtClean="0">
                <a:solidFill>
                  <a:srgbClr val="002060"/>
                </a:solidFill>
              </a:rPr>
              <a:t>образования</a:t>
            </a:r>
            <a:r>
              <a:rPr lang="ru-RU" sz="1800" dirty="0" smtClean="0">
                <a:solidFill>
                  <a:srgbClr val="002060"/>
                </a:solidFill>
              </a:rPr>
              <a:t>;</a:t>
            </a:r>
            <a:endParaRPr lang="ru-RU" sz="1800" dirty="0">
              <a:solidFill>
                <a:srgbClr val="002060"/>
              </a:solidFill>
            </a:endParaRP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srgbClr val="002060"/>
                </a:solidFill>
              </a:rPr>
              <a:t>с использованием интернет порталов (портал ФЦПРО: http://fgos74.ru, портал Центра ИКТ: http://ikt.ipk74.ru, сайт для родителей особых детей: http://ovz.ipk74.ru) ведется </a:t>
            </a:r>
            <a:r>
              <a:rPr lang="ru-RU" sz="1800" b="1" dirty="0">
                <a:solidFill>
                  <a:srgbClr val="002060"/>
                </a:solidFill>
              </a:rPr>
              <a:t>целенаправленная работа по консультированию всех участников образовательных отношений</a:t>
            </a:r>
            <a:r>
              <a:rPr lang="ru-RU" sz="1800" dirty="0">
                <a:solidFill>
                  <a:srgbClr val="002060"/>
                </a:solidFill>
              </a:rPr>
              <a:t> по различным вопросам функционирования и развития системы образования.</a:t>
            </a:r>
          </a:p>
          <a:p>
            <a:endParaRPr lang="ru-RU" sz="1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AE12-DB8A-4151-B44B-B9719ABF7355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Научно-педагогические основания 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для проектирования моделей </a:t>
            </a:r>
            <a:r>
              <a:rPr lang="ru-RU" sz="2200" b="1" dirty="0">
                <a:solidFill>
                  <a:srgbClr val="002060"/>
                </a:solidFill>
              </a:rPr>
              <a:t>управления качеством образования в общеобразовательных организациях, отнесенных к </a:t>
            </a:r>
            <a:r>
              <a:rPr lang="ru-RU" sz="2200" b="1" dirty="0" smtClean="0">
                <a:solidFill>
                  <a:srgbClr val="002060"/>
                </a:solidFill>
              </a:rPr>
              <a:t>категории школ с низкими результатами обучения</a:t>
            </a:r>
            <a:endParaRPr lang="ru-RU" sz="2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2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39552" y="2132856"/>
            <a:ext cx="3822192" cy="1008112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Модель </a:t>
            </a:r>
            <a:r>
              <a:rPr lang="ru-RU" sz="1600" b="1" dirty="0">
                <a:solidFill>
                  <a:srgbClr val="002060"/>
                </a:solidFill>
              </a:rPr>
              <a:t>управления качеством образования </a:t>
            </a:r>
            <a:r>
              <a:rPr lang="ru-RU" sz="1600" b="1" dirty="0" smtClean="0">
                <a:solidFill>
                  <a:srgbClr val="C00000"/>
                </a:solidFill>
              </a:rPr>
              <a:t>в </a:t>
            </a:r>
            <a:r>
              <a:rPr lang="ru-RU" sz="1600" b="1" dirty="0">
                <a:solidFill>
                  <a:srgbClr val="C00000"/>
                </a:solidFill>
              </a:rPr>
              <a:t>школах с низкими результатами обучения 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67544" y="3429000"/>
            <a:ext cx="3820055" cy="26971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002060"/>
                </a:solidFill>
              </a:rPr>
              <a:t>М</a:t>
            </a:r>
            <a:r>
              <a:rPr lang="ru-RU" sz="1800" b="1" dirty="0" smtClean="0">
                <a:solidFill>
                  <a:srgbClr val="002060"/>
                </a:solidFill>
              </a:rPr>
              <a:t>одельная </a:t>
            </a:r>
            <a:r>
              <a:rPr lang="ru-RU" sz="1800" b="1" dirty="0">
                <a:solidFill>
                  <a:srgbClr val="002060"/>
                </a:solidFill>
              </a:rPr>
              <a:t>региональная программа поддержки школ 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с </a:t>
            </a:r>
            <a:r>
              <a:rPr lang="ru-RU" sz="1800" b="1" dirty="0">
                <a:solidFill>
                  <a:srgbClr val="002060"/>
                </a:solidFill>
              </a:rPr>
              <a:t>низкими результатами </a:t>
            </a:r>
            <a:r>
              <a:rPr lang="ru-RU" sz="1800" b="1" dirty="0" smtClean="0">
                <a:solidFill>
                  <a:srgbClr val="002060"/>
                </a:solidFill>
              </a:rPr>
              <a:t>обучения</a:t>
            </a:r>
            <a:r>
              <a:rPr lang="ru-RU" sz="1800" b="1" dirty="0" smtClean="0"/>
              <a:t> </a:t>
            </a:r>
          </a:p>
          <a:p>
            <a:pPr marL="0" indent="0" algn="ctr">
              <a:buNone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«Интерактивная </a:t>
            </a:r>
            <a:r>
              <a:rPr lang="ru-RU" b="1" dirty="0">
                <a:solidFill>
                  <a:srgbClr val="C00000"/>
                </a:solidFill>
              </a:rPr>
              <a:t>площадка «Сетевой навигатор качества образования» 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4008" y="2132856"/>
            <a:ext cx="4248472" cy="999802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Модель </a:t>
            </a:r>
            <a:r>
              <a:rPr lang="ru-RU" sz="1600" b="1" dirty="0">
                <a:solidFill>
                  <a:srgbClr val="002060"/>
                </a:solidFill>
              </a:rPr>
              <a:t>управления качеством образования </a:t>
            </a:r>
            <a:r>
              <a:rPr lang="ru-RU" sz="1600" b="1" dirty="0" smtClean="0">
                <a:solidFill>
                  <a:srgbClr val="C00000"/>
                </a:solidFill>
              </a:rPr>
              <a:t>в школах, </a:t>
            </a:r>
            <a:r>
              <a:rPr lang="ru-RU" sz="1600" b="1" dirty="0">
                <a:solidFill>
                  <a:srgbClr val="C00000"/>
                </a:solidFill>
              </a:rPr>
              <a:t>функционирующих в неблагоприятных социальных условиях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645024" y="3429000"/>
            <a:ext cx="4175448" cy="269716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002060"/>
                </a:solidFill>
              </a:rPr>
              <a:t>М</a:t>
            </a:r>
            <a:r>
              <a:rPr lang="ru-RU" sz="1800" b="1" dirty="0" smtClean="0">
                <a:solidFill>
                  <a:srgbClr val="002060"/>
                </a:solidFill>
              </a:rPr>
              <a:t>одельная </a:t>
            </a:r>
            <a:r>
              <a:rPr lang="ru-RU" sz="1800" b="1" dirty="0">
                <a:solidFill>
                  <a:srgbClr val="002060"/>
                </a:solidFill>
              </a:rPr>
              <a:t>региональная программа поддержки </a:t>
            </a:r>
            <a:r>
              <a:rPr lang="ru-RU" sz="1800" b="1" dirty="0" smtClean="0">
                <a:solidFill>
                  <a:srgbClr val="002060"/>
                </a:solidFill>
              </a:rPr>
              <a:t>школ, 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002060"/>
                </a:solidFill>
              </a:rPr>
              <a:t>функционирующих в неблагоприятных социальных </a:t>
            </a:r>
            <a:r>
              <a:rPr lang="ru-RU" sz="1800" b="1" dirty="0" smtClean="0">
                <a:solidFill>
                  <a:srgbClr val="002060"/>
                </a:solidFill>
              </a:rPr>
              <a:t>условиях</a:t>
            </a:r>
            <a:endParaRPr lang="ru-RU" sz="16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Образовательный технопарк: новые возможности повышения качества образования»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123728" y="3140968"/>
            <a:ext cx="64807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516216" y="3140968"/>
            <a:ext cx="64807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12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8CB7-E0A1-4998-BF0B-A66DE21961E9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951384" y="3861048"/>
            <a:ext cx="3352800" cy="1697361"/>
          </a:xfr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ТЕХНОЛОГИЯ 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формирования </a:t>
            </a:r>
            <a:r>
              <a:rPr lang="ru-RU" sz="2200" b="1" dirty="0">
                <a:solidFill>
                  <a:srgbClr val="C00000"/>
                </a:solidFill>
              </a:rPr>
              <a:t>профиля общеобразовательной организации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47564" y="1484784"/>
            <a:ext cx="3960440" cy="158417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Критерии</a:t>
            </a:r>
            <a:r>
              <a:rPr lang="ru-RU" sz="1800" b="1" dirty="0">
                <a:solidFill>
                  <a:srgbClr val="002060"/>
                </a:solidFill>
              </a:rPr>
              <a:t>, </a:t>
            </a:r>
            <a:r>
              <a:rPr lang="ru-RU" sz="1800" dirty="0" smtClean="0">
                <a:solidFill>
                  <a:srgbClr val="002060"/>
                </a:solidFill>
              </a:rPr>
              <a:t>обладающие </a:t>
            </a:r>
            <a:r>
              <a:rPr lang="ru-RU" sz="1800" dirty="0">
                <a:solidFill>
                  <a:srgbClr val="002060"/>
                </a:solidFill>
              </a:rPr>
              <a:t>наиболее выраженными основаниями для </a:t>
            </a:r>
            <a:r>
              <a:rPr lang="ru-RU" sz="1800" b="1" dirty="0">
                <a:solidFill>
                  <a:srgbClr val="C00000"/>
                </a:solidFill>
              </a:rPr>
              <a:t>отнесения </a:t>
            </a:r>
            <a:r>
              <a:rPr lang="ru-RU" sz="1800" b="1" dirty="0" smtClean="0">
                <a:solidFill>
                  <a:srgbClr val="C00000"/>
                </a:solidFill>
              </a:rPr>
              <a:t>общеобразовательных </a:t>
            </a:r>
            <a:r>
              <a:rPr lang="ru-RU" sz="1800" b="1" dirty="0">
                <a:solidFill>
                  <a:srgbClr val="C00000"/>
                </a:solidFill>
              </a:rPr>
              <a:t>организаций к категории школ с низкими результатами обучения</a:t>
            </a: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4651962" y="1628800"/>
            <a:ext cx="3904076" cy="4010000"/>
          </a:xfrm>
        </p:spPr>
        <p:txBody>
          <a:bodyPr>
            <a:normAutofit fontScale="70000" lnSpcReduction="20000"/>
          </a:bodyPr>
          <a:lstStyle/>
          <a:p>
            <a:pPr marL="457200" indent="-457200" algn="just">
              <a:buClr>
                <a:srgbClr val="C00000"/>
              </a:buClr>
              <a:buFont typeface="+mj-lt"/>
              <a:buAutoNum type="arabicParenR"/>
            </a:pPr>
            <a:r>
              <a:rPr lang="ru-RU" sz="2300" b="1" dirty="0" smtClean="0">
                <a:solidFill>
                  <a:srgbClr val="002060"/>
                </a:solidFill>
              </a:rPr>
              <a:t>результаты </a:t>
            </a:r>
            <a:r>
              <a:rPr lang="ru-RU" sz="2300" b="1" dirty="0">
                <a:solidFill>
                  <a:srgbClr val="002060"/>
                </a:solidFill>
              </a:rPr>
              <a:t>обучения школьников по данным государственной итоговой аттестации по образовательным программам основного общего образования </a:t>
            </a:r>
            <a:r>
              <a:rPr lang="ru-RU" sz="2300" dirty="0">
                <a:solidFill>
                  <a:srgbClr val="002060"/>
                </a:solidFill>
              </a:rPr>
              <a:t>(ОГЭ) </a:t>
            </a:r>
            <a:r>
              <a:rPr lang="ru-RU" sz="2300" b="1" dirty="0">
                <a:solidFill>
                  <a:srgbClr val="002060"/>
                </a:solidFill>
              </a:rPr>
              <a:t>и среднего общего образования </a:t>
            </a:r>
            <a:r>
              <a:rPr lang="ru-RU" sz="2300" dirty="0">
                <a:solidFill>
                  <a:srgbClr val="002060"/>
                </a:solidFill>
              </a:rPr>
              <a:t>(ЕГЭ</a:t>
            </a:r>
            <a:r>
              <a:rPr lang="ru-RU" sz="2300" dirty="0" smtClean="0">
                <a:solidFill>
                  <a:srgbClr val="002060"/>
                </a:solidFill>
              </a:rPr>
              <a:t>)</a:t>
            </a:r>
            <a:r>
              <a:rPr lang="ru-RU" sz="2300" b="1" dirty="0" smtClean="0">
                <a:solidFill>
                  <a:srgbClr val="002060"/>
                </a:solidFill>
              </a:rPr>
              <a:t>;</a:t>
            </a:r>
          </a:p>
          <a:p>
            <a:pPr marL="457200" indent="-457200" algn="just">
              <a:buClr>
                <a:srgbClr val="C00000"/>
              </a:buClr>
              <a:buFont typeface="+mj-lt"/>
              <a:buAutoNum type="arabicParenR"/>
            </a:pPr>
            <a:endParaRPr lang="ru-RU" sz="2300" b="1" dirty="0">
              <a:solidFill>
                <a:srgbClr val="002060"/>
              </a:solidFill>
            </a:endParaRPr>
          </a:p>
          <a:p>
            <a:pPr marL="457200" indent="-457200" algn="just">
              <a:buClr>
                <a:srgbClr val="C00000"/>
              </a:buClr>
              <a:buFont typeface="+mj-lt"/>
              <a:buAutoNum type="arabicParenR"/>
            </a:pPr>
            <a:r>
              <a:rPr lang="ru-RU" sz="2300" b="1" dirty="0" smtClean="0">
                <a:solidFill>
                  <a:srgbClr val="002060"/>
                </a:solidFill>
              </a:rPr>
              <a:t>наличие </a:t>
            </a:r>
            <a:r>
              <a:rPr lang="ru-RU" sz="2300" b="1" dirty="0">
                <a:solidFill>
                  <a:srgbClr val="002060"/>
                </a:solidFill>
              </a:rPr>
              <a:t>обучающихся </a:t>
            </a:r>
            <a:r>
              <a:rPr lang="ru-RU" sz="2300" dirty="0">
                <a:solidFill>
                  <a:srgbClr val="002060"/>
                </a:solidFill>
              </a:rPr>
              <a:t>(количество обучающихся)</a:t>
            </a:r>
            <a:r>
              <a:rPr lang="ru-RU" sz="2300" b="1" dirty="0">
                <a:solidFill>
                  <a:srgbClr val="002060"/>
                </a:solidFill>
              </a:rPr>
              <a:t>, состоящих на учете в комиссии по делам несовершеннолетних </a:t>
            </a:r>
            <a:r>
              <a:rPr lang="ru-RU" sz="2300" dirty="0">
                <a:solidFill>
                  <a:srgbClr val="002060"/>
                </a:solidFill>
              </a:rPr>
              <a:t>(КДН) </a:t>
            </a:r>
            <a:r>
              <a:rPr lang="ru-RU" sz="2300" b="1" dirty="0">
                <a:solidFill>
                  <a:srgbClr val="002060"/>
                </a:solidFill>
              </a:rPr>
              <a:t>или подразделении по делам несовершеннолетних </a:t>
            </a:r>
            <a:r>
              <a:rPr lang="ru-RU" sz="2300" dirty="0">
                <a:solidFill>
                  <a:srgbClr val="002060"/>
                </a:solidFill>
              </a:rPr>
              <a:t>(ПДН</a:t>
            </a:r>
            <a:r>
              <a:rPr lang="ru-RU" sz="2300" dirty="0" smtClean="0">
                <a:solidFill>
                  <a:srgbClr val="002060"/>
                </a:solidFill>
              </a:rPr>
              <a:t>)</a:t>
            </a:r>
            <a:r>
              <a:rPr lang="ru-RU" sz="2300" b="1" dirty="0" smtClean="0">
                <a:solidFill>
                  <a:srgbClr val="002060"/>
                </a:solidFill>
              </a:rPr>
              <a:t>;</a:t>
            </a:r>
          </a:p>
          <a:p>
            <a:pPr marL="457200" indent="-457200" algn="just">
              <a:buClr>
                <a:srgbClr val="C00000"/>
              </a:buClr>
              <a:buFont typeface="+mj-lt"/>
              <a:buAutoNum type="arabicParenR"/>
            </a:pPr>
            <a:endParaRPr lang="ru-RU" sz="2300" b="1" dirty="0">
              <a:solidFill>
                <a:srgbClr val="002060"/>
              </a:solidFill>
            </a:endParaRPr>
          </a:p>
          <a:p>
            <a:pPr marL="457200" indent="-457200" algn="just">
              <a:buClr>
                <a:srgbClr val="C00000"/>
              </a:buClr>
              <a:buFont typeface="+mj-lt"/>
              <a:buAutoNum type="arabicParenR"/>
            </a:pPr>
            <a:r>
              <a:rPr lang="ru-RU" sz="2300" b="1" dirty="0" smtClean="0">
                <a:solidFill>
                  <a:srgbClr val="002060"/>
                </a:solidFill>
              </a:rPr>
              <a:t>удовлетворенность </a:t>
            </a:r>
            <a:r>
              <a:rPr lang="ru-RU" sz="2300" b="1" dirty="0">
                <a:solidFill>
                  <a:srgbClr val="002060"/>
                </a:solidFill>
              </a:rPr>
              <a:t>участников образовательных отношений </a:t>
            </a:r>
            <a:r>
              <a:rPr lang="ru-RU" sz="2300" b="1" dirty="0" smtClean="0">
                <a:solidFill>
                  <a:srgbClr val="002060"/>
                </a:solidFill>
              </a:rPr>
              <a:t>качеством образования </a:t>
            </a:r>
            <a:endParaRPr lang="ru-RU" sz="23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2051720" y="3140968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55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323528" y="1988840"/>
            <a:ext cx="8496944" cy="4320480"/>
          </a:xfrm>
        </p:spPr>
        <p:txBody>
          <a:bodyPr>
            <a:normAutofit fontScale="55000" lnSpcReduction="20000"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>
                <a:solidFill>
                  <a:srgbClr val="002060"/>
                </a:solidFill>
              </a:rPr>
              <a:t>труднодоступная местность;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неразвитость </a:t>
            </a:r>
            <a:r>
              <a:rPr lang="ru-RU" sz="3300" b="1" dirty="0">
                <a:solidFill>
                  <a:srgbClr val="002060"/>
                </a:solidFill>
              </a:rPr>
              <a:t>инфраструктуры;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семей, испытывающих проблемы с трудовой занятостью;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маргинальных семей;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семей с низким образовательным </a:t>
            </a:r>
            <a:r>
              <a:rPr lang="ru-RU" sz="3300" b="1" dirty="0" smtClean="0">
                <a:solidFill>
                  <a:srgbClr val="002060"/>
                </a:solidFill>
              </a:rPr>
              <a:t>уровнем;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малообеспеченных </a:t>
            </a:r>
            <a:r>
              <a:rPr lang="ru-RU" sz="3300" b="1" dirty="0" smtClean="0">
                <a:solidFill>
                  <a:srgbClr val="002060"/>
                </a:solidFill>
              </a:rPr>
              <a:t>семей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неполных семей;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специальными образовательными </a:t>
            </a:r>
            <a:r>
              <a:rPr lang="ru-RU" sz="3300" b="1" dirty="0" smtClean="0">
                <a:solidFill>
                  <a:srgbClr val="002060"/>
                </a:solidFill>
              </a:rPr>
              <a:t>потребностями;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семей, в которых хотя бы один родителей ведем асоциальный образ жизни;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обучающихся, для который русский язык не является родным;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с девиантным поведением;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депривированных обучающихся;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обучающихся, состоящих на учете в ОДН и КДН;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300" b="1" dirty="0" smtClean="0">
                <a:solidFill>
                  <a:srgbClr val="002060"/>
                </a:solidFill>
              </a:rPr>
              <a:t>наличие </a:t>
            </a:r>
            <a:r>
              <a:rPr lang="ru-RU" sz="3300" b="1" dirty="0">
                <a:solidFill>
                  <a:srgbClr val="002060"/>
                </a:solidFill>
              </a:rPr>
              <a:t>обучающихся из семей мигрантов.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296863" y="72008"/>
            <a:ext cx="8640960" cy="1340768"/>
          </a:xfrm>
        </p:spPr>
        <p:txBody>
          <a:bodyPr>
            <a:normAutofit/>
          </a:bodyPr>
          <a:lstStyle/>
          <a:p>
            <a:pPr algn="r"/>
            <a:r>
              <a:rPr lang="ru-RU" sz="2300" b="1" dirty="0">
                <a:solidFill>
                  <a:srgbClr val="002060"/>
                </a:solidFill>
              </a:rPr>
              <a:t>Ф</a:t>
            </a:r>
            <a:r>
              <a:rPr lang="ru-RU" sz="2300" b="1" dirty="0" smtClean="0">
                <a:solidFill>
                  <a:srgbClr val="002060"/>
                </a:solidFill>
              </a:rPr>
              <a:t>акторы</a:t>
            </a:r>
            <a:r>
              <a:rPr lang="ru-RU" sz="2300" b="1" dirty="0">
                <a:solidFill>
                  <a:srgbClr val="002060"/>
                </a:solidFill>
              </a:rPr>
              <a:t>, характеризующие </a:t>
            </a:r>
            <a:r>
              <a:rPr lang="ru-RU" sz="2300" b="1" dirty="0" smtClean="0">
                <a:solidFill>
                  <a:srgbClr val="002060"/>
                </a:solidFill>
              </a:rPr>
              <a:t>социально-неблагоприятные условия</a:t>
            </a:r>
            <a:r>
              <a:rPr lang="ru-RU" sz="2300" b="1" dirty="0">
                <a:solidFill>
                  <a:srgbClr val="002060"/>
                </a:solidFill>
              </a:rPr>
              <a:t>, </a:t>
            </a:r>
            <a:r>
              <a:rPr lang="ru-RU" sz="2300" b="1" dirty="0" smtClean="0">
                <a:solidFill>
                  <a:srgbClr val="002060"/>
                </a:solidFill>
              </a:rPr>
              <a:t>в </a:t>
            </a:r>
            <a:r>
              <a:rPr lang="ru-RU" sz="2300" b="1" dirty="0">
                <a:solidFill>
                  <a:srgbClr val="002060"/>
                </a:solidFill>
              </a:rPr>
              <a:t>которых может находиться </a:t>
            </a:r>
            <a:r>
              <a:rPr lang="ru-RU" sz="2300" b="1" dirty="0" smtClean="0">
                <a:solidFill>
                  <a:srgbClr val="002060"/>
                </a:solidFill>
              </a:rPr>
              <a:t/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общеобразовательная </a:t>
            </a:r>
            <a:r>
              <a:rPr lang="ru-RU" sz="2300" b="1" dirty="0">
                <a:solidFill>
                  <a:srgbClr val="002060"/>
                </a:solidFill>
              </a:rPr>
              <a:t>организация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052736"/>
            <a:ext cx="3168352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Н</a:t>
            </a:r>
            <a:r>
              <a:rPr lang="ru-RU" sz="2000" b="1" dirty="0" smtClean="0">
                <a:solidFill>
                  <a:srgbClr val="C00000"/>
                </a:solidFill>
              </a:rPr>
              <a:t>аиболее значимые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валидные критерии: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14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D007-5409-4744-BEDB-40CF321B6C88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700808"/>
            <a:ext cx="83529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Совокупность </a:t>
            </a:r>
            <a:r>
              <a:rPr lang="ru-RU" sz="2000" b="1" dirty="0" smtClean="0">
                <a:solidFill>
                  <a:srgbClr val="C00000"/>
                </a:solidFill>
              </a:rPr>
              <a:t>критериев и факторов влияния </a:t>
            </a:r>
            <a:r>
              <a:rPr lang="ru-RU" sz="2000" b="1" dirty="0" smtClean="0">
                <a:solidFill>
                  <a:srgbClr val="002060"/>
                </a:solidFill>
              </a:rPr>
              <a:t>позволяет </a:t>
            </a:r>
            <a:r>
              <a:rPr lang="ru-RU" sz="2000" b="1" dirty="0">
                <a:solidFill>
                  <a:srgbClr val="002060"/>
                </a:solidFill>
              </a:rPr>
              <a:t>отнести конкретную общеобразовательную организацию </a:t>
            </a:r>
            <a:r>
              <a:rPr lang="ru-RU" sz="2000" b="1" dirty="0">
                <a:solidFill>
                  <a:srgbClr val="C00000"/>
                </a:solidFill>
              </a:rPr>
              <a:t>к одной из трех категорий: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solidFill>
                  <a:srgbClr val="002060"/>
                </a:solidFill>
              </a:rPr>
              <a:t>школа </a:t>
            </a:r>
            <a:r>
              <a:rPr lang="ru-RU" sz="2000" dirty="0">
                <a:solidFill>
                  <a:srgbClr val="002060"/>
                </a:solidFill>
              </a:rPr>
              <a:t>с низкими результатами;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solidFill>
                  <a:srgbClr val="002060"/>
                </a:solidFill>
              </a:rPr>
              <a:t>школа</a:t>
            </a:r>
            <a:r>
              <a:rPr lang="ru-RU" sz="2000" dirty="0">
                <a:solidFill>
                  <a:srgbClr val="002060"/>
                </a:solidFill>
              </a:rPr>
              <a:t>, функционирующая в неблагоприятных социальных условиях;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solidFill>
                  <a:srgbClr val="002060"/>
                </a:solidFill>
              </a:rPr>
              <a:t>школа </a:t>
            </a:r>
            <a:r>
              <a:rPr lang="ru-RU" sz="2000" dirty="0">
                <a:solidFill>
                  <a:srgbClr val="002060"/>
                </a:solidFill>
              </a:rPr>
              <a:t>с низкими результатами и функционирующая в неблагоприятных социальных условиях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В соответствии с тем, к какой категории относится общеобразовательная организация, можно выстраивать </a:t>
            </a:r>
            <a:r>
              <a:rPr lang="ru-RU" sz="2000" b="1" dirty="0" smtClean="0">
                <a:solidFill>
                  <a:srgbClr val="C00000"/>
                </a:solidFill>
              </a:rPr>
              <a:t>программу </a:t>
            </a:r>
            <a:r>
              <a:rPr lang="ru-RU" sz="2000" b="1" dirty="0">
                <a:solidFill>
                  <a:srgbClr val="C00000"/>
                </a:solidFill>
              </a:rPr>
              <a:t>поддержки </a:t>
            </a:r>
            <a:r>
              <a:rPr lang="ru-RU" sz="2000" b="1" dirty="0" smtClean="0">
                <a:solidFill>
                  <a:srgbClr val="C00000"/>
                </a:solidFill>
              </a:rPr>
              <a:t>школы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1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C6532-EED5-4494-B7B9-6D576852F70F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568952" cy="930622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</a:rPr>
              <a:t>М</a:t>
            </a:r>
            <a:r>
              <a:rPr lang="ru-RU" sz="2400" b="1" dirty="0" smtClean="0">
                <a:solidFill>
                  <a:srgbClr val="002060"/>
                </a:solidFill>
              </a:rPr>
              <a:t>одельная </a:t>
            </a:r>
            <a:r>
              <a:rPr lang="ru-RU" sz="2400" b="1" dirty="0">
                <a:solidFill>
                  <a:srgbClr val="002060"/>
                </a:solidFill>
              </a:rPr>
              <a:t>региональная программа поддержки школ с низкими результатами </a:t>
            </a:r>
            <a:r>
              <a:rPr lang="ru-RU" sz="2400" b="1" dirty="0">
                <a:solidFill>
                  <a:srgbClr val="C00000"/>
                </a:solidFill>
              </a:rPr>
              <a:t>«Интерактивная площадка «Сетевой 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навигатор </a:t>
            </a:r>
            <a:r>
              <a:rPr lang="ru-RU" sz="2400" b="1" dirty="0">
                <a:solidFill>
                  <a:srgbClr val="C00000"/>
                </a:solidFill>
              </a:rPr>
              <a:t>качества образования»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6804249" y="2204864"/>
            <a:ext cx="2088231" cy="3887961"/>
          </a:xfrm>
          <a:solidFill>
            <a:schemeClr val="bg1">
              <a:lumMod val="95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интеграция </a:t>
            </a:r>
            <a:r>
              <a:rPr lang="ru-RU" sz="1800" b="1" dirty="0">
                <a:solidFill>
                  <a:srgbClr val="C00000"/>
                </a:solidFill>
              </a:rPr>
              <a:t>усилий </a:t>
            </a:r>
            <a:r>
              <a:rPr lang="ru-RU" sz="1800" dirty="0">
                <a:solidFill>
                  <a:srgbClr val="C00000"/>
                </a:solidFill>
              </a:rPr>
              <a:t>(намерений) </a:t>
            </a:r>
            <a:r>
              <a:rPr lang="ru-RU" sz="1800" b="1" dirty="0">
                <a:solidFill>
                  <a:srgbClr val="C00000"/>
                </a:solidFill>
              </a:rPr>
              <a:t>школ с низкими результатами и ресурсов образовательных организаций с более высоким уровнем качества обучения для обеспечения положительной динамики качества общего </a:t>
            </a:r>
            <a:r>
              <a:rPr lang="ru-RU" sz="1800" b="1" dirty="0" smtClean="0">
                <a:solidFill>
                  <a:srgbClr val="C00000"/>
                </a:solidFill>
              </a:rPr>
              <a:t>образования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7020272" y="1700808"/>
            <a:ext cx="1837630" cy="5032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C00000"/>
                </a:solidFill>
              </a:rPr>
              <a:t>Цель: 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107504" y="980728"/>
            <a:ext cx="6552728" cy="504056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buClr>
                <a:srgbClr val="C00000"/>
              </a:buClr>
              <a:buNone/>
            </a:pPr>
            <a:r>
              <a:rPr lang="ru-RU" sz="1800" b="1" dirty="0">
                <a:solidFill>
                  <a:srgbClr val="C00000"/>
                </a:solidFill>
              </a:rPr>
              <a:t>Основные направления </a:t>
            </a:r>
            <a:r>
              <a:rPr lang="ru-RU" sz="1800" b="1" dirty="0" smtClean="0">
                <a:solidFill>
                  <a:srgbClr val="C00000"/>
                </a:solidFill>
              </a:rPr>
              <a:t>:</a:t>
            </a:r>
            <a:endParaRPr lang="ru-RU" sz="1800" b="1" kern="100" dirty="0" smtClean="0">
              <a:solidFill>
                <a:srgbClr val="002060"/>
              </a:solidFill>
            </a:endParaRPr>
          </a:p>
          <a:p>
            <a:pPr marL="266700" indent="-266700" algn="just">
              <a:lnSpc>
                <a:spcPct val="115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ru-RU" sz="1600" b="1" kern="100" dirty="0" smtClean="0">
                <a:solidFill>
                  <a:srgbClr val="002060"/>
                </a:solidFill>
              </a:rPr>
              <a:t>выявление </a:t>
            </a:r>
            <a:r>
              <a:rPr lang="ru-RU" sz="1600" b="1" kern="100" dirty="0">
                <a:solidFill>
                  <a:srgbClr val="002060"/>
                </a:solidFill>
              </a:rPr>
              <a:t>профессиональных дефицитов руководящих и педагогических работников школ </a:t>
            </a:r>
            <a:r>
              <a:rPr lang="ru-RU" sz="1600" kern="100" dirty="0">
                <a:solidFill>
                  <a:srgbClr val="002060"/>
                </a:solidFill>
              </a:rPr>
              <a:t>в обеспечении достижения положительной динамики качества общего образования, исходя из выделенных </a:t>
            </a:r>
            <a:r>
              <a:rPr lang="ru-RU" sz="1600" kern="100" dirty="0" smtClean="0">
                <a:solidFill>
                  <a:srgbClr val="002060"/>
                </a:solidFill>
              </a:rPr>
              <a:t>критериев;</a:t>
            </a:r>
          </a:p>
          <a:p>
            <a:pPr marL="266700" indent="-266700" algn="just">
              <a:lnSpc>
                <a:spcPct val="115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ru-RU" sz="1600" b="1" kern="100" dirty="0" smtClean="0">
                <a:solidFill>
                  <a:srgbClr val="002060"/>
                </a:solidFill>
              </a:rPr>
              <a:t>определение носителей позитивного </a:t>
            </a:r>
            <a:r>
              <a:rPr lang="ru-RU" sz="1600" b="1" kern="100" dirty="0">
                <a:solidFill>
                  <a:srgbClr val="002060"/>
                </a:solidFill>
              </a:rPr>
              <a:t>педагогического и управленческого опыта, </a:t>
            </a:r>
            <a:r>
              <a:rPr lang="ru-RU" sz="1600" kern="100" dirty="0">
                <a:solidFill>
                  <a:srgbClr val="002060"/>
                </a:solidFill>
              </a:rPr>
              <a:t>позволяющего обеспечить решение выявленных профессиональных </a:t>
            </a:r>
            <a:r>
              <a:rPr lang="ru-RU" sz="1600" kern="100" dirty="0" smtClean="0">
                <a:solidFill>
                  <a:srgbClr val="002060"/>
                </a:solidFill>
              </a:rPr>
              <a:t>дефицитов;</a:t>
            </a:r>
            <a:endParaRPr lang="ru-RU" sz="1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66700" indent="-266700" algn="just">
              <a:lnSpc>
                <a:spcPct val="115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ru-RU" sz="1600" b="1" kern="100" dirty="0">
                <a:solidFill>
                  <a:srgbClr val="002060"/>
                </a:solidFill>
              </a:rPr>
              <a:t>отбор эффективных технологий обмена знаниями и практиками, обеспечивающих адресность оказания консультационной помощи и (или) </a:t>
            </a:r>
            <a:r>
              <a:rPr lang="ru-RU" sz="1600" b="1" kern="100" dirty="0" err="1">
                <a:solidFill>
                  <a:srgbClr val="002060"/>
                </a:solidFill>
              </a:rPr>
              <a:t>тьюторского</a:t>
            </a:r>
            <a:r>
              <a:rPr lang="ru-RU" sz="1600" b="1" kern="100" dirty="0">
                <a:solidFill>
                  <a:srgbClr val="002060"/>
                </a:solidFill>
              </a:rPr>
              <a:t> сопровождения </a:t>
            </a:r>
            <a:r>
              <a:rPr lang="ru-RU" sz="1600" kern="100" dirty="0">
                <a:solidFill>
                  <a:srgbClr val="002060"/>
                </a:solidFill>
              </a:rPr>
              <a:t>руководящим и педагогическим работникам школ с низкими </a:t>
            </a:r>
            <a:r>
              <a:rPr lang="ru-RU" sz="1600" kern="100" dirty="0" smtClean="0">
                <a:solidFill>
                  <a:srgbClr val="002060"/>
                </a:solidFill>
              </a:rPr>
              <a:t>результатами; </a:t>
            </a:r>
          </a:p>
          <a:p>
            <a:pPr marL="266700" indent="-266700" algn="just">
              <a:lnSpc>
                <a:spcPct val="115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ru-RU" sz="1600" b="1" kern="100" dirty="0" smtClean="0">
                <a:solidFill>
                  <a:srgbClr val="002060"/>
                </a:solidFill>
              </a:rPr>
              <a:t>оказание </a:t>
            </a:r>
            <a:r>
              <a:rPr lang="ru-RU" sz="1600" b="1" kern="100" dirty="0">
                <a:solidFill>
                  <a:srgbClr val="002060"/>
                </a:solidFill>
              </a:rPr>
              <a:t>адресной оперативной помощи </a:t>
            </a:r>
            <a:r>
              <a:rPr lang="ru-RU" sz="1600" kern="100" dirty="0">
                <a:solidFill>
                  <a:srgbClr val="002060"/>
                </a:solidFill>
              </a:rPr>
              <a:t>руководящим и педагогическим работникам школ с низкими результатами </a:t>
            </a:r>
            <a:r>
              <a:rPr lang="ru-RU" sz="1600" kern="100" dirty="0" smtClean="0">
                <a:solidFill>
                  <a:srgbClr val="002060"/>
                </a:solidFill>
              </a:rPr>
              <a:t>на </a:t>
            </a:r>
            <a:r>
              <a:rPr lang="ru-RU" sz="1600" kern="100" dirty="0">
                <a:solidFill>
                  <a:srgbClr val="002060"/>
                </a:solidFill>
              </a:rPr>
              <a:t>основе отобранных эффективных технологий обмена знаниями и </a:t>
            </a:r>
            <a:r>
              <a:rPr lang="ru-RU" sz="1600" kern="100" dirty="0" smtClean="0">
                <a:solidFill>
                  <a:srgbClr val="002060"/>
                </a:solidFill>
              </a:rPr>
              <a:t>практиками;</a:t>
            </a:r>
            <a:endParaRPr lang="ru-RU" sz="1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66700" indent="-266700" algn="just">
              <a:lnSpc>
                <a:spcPct val="115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ru-RU" sz="1600" b="1" kern="100" dirty="0">
                <a:solidFill>
                  <a:srgbClr val="002060"/>
                </a:solidFill>
              </a:rPr>
              <a:t>осуществление мониторинга влияния ресурсных возможностей интерактивной площадки на положительную динамику качества общего </a:t>
            </a:r>
            <a:r>
              <a:rPr lang="ru-RU" sz="1600" b="1" kern="100" dirty="0" smtClean="0">
                <a:solidFill>
                  <a:srgbClr val="002060"/>
                </a:solidFill>
              </a:rPr>
              <a:t>образования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04022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C6532-EED5-4494-B7B9-6D576852F70F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v Съезд руководителей ОО Челябинской области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568952" cy="930622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</a:rPr>
              <a:t>М</a:t>
            </a:r>
            <a:r>
              <a:rPr lang="ru-RU" sz="2400" b="1" dirty="0" smtClean="0">
                <a:solidFill>
                  <a:srgbClr val="002060"/>
                </a:solidFill>
              </a:rPr>
              <a:t>одельная </a:t>
            </a:r>
            <a:r>
              <a:rPr lang="ru-RU" sz="2400" b="1" dirty="0">
                <a:solidFill>
                  <a:srgbClr val="002060"/>
                </a:solidFill>
              </a:rPr>
              <a:t>региональная программа поддержки школ с низкими </a:t>
            </a:r>
            <a:r>
              <a:rPr lang="ru-RU" sz="2400" b="1" dirty="0" smtClean="0">
                <a:solidFill>
                  <a:srgbClr val="002060"/>
                </a:solidFill>
              </a:rPr>
              <a:t>результатами </a:t>
            </a:r>
            <a:r>
              <a:rPr lang="ru-RU" sz="2400" b="1" dirty="0" smtClean="0">
                <a:solidFill>
                  <a:srgbClr val="C00000"/>
                </a:solidFill>
              </a:rPr>
              <a:t>«Образовательный </a:t>
            </a:r>
            <a:r>
              <a:rPr lang="ru-RU" sz="2400" b="1" dirty="0">
                <a:solidFill>
                  <a:srgbClr val="C00000"/>
                </a:solidFill>
              </a:rPr>
              <a:t>технопарк: новые возможности повышения качества образования»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6804249" y="2204864"/>
            <a:ext cx="2088231" cy="388796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C00000"/>
                </a:solidFill>
              </a:rPr>
              <a:t>создание комплекса </a:t>
            </a:r>
            <a:r>
              <a:rPr lang="ru-RU" sz="1800" b="1" dirty="0" smtClean="0">
                <a:solidFill>
                  <a:srgbClr val="C00000"/>
                </a:solidFill>
              </a:rPr>
              <a:t>условия </a:t>
            </a:r>
            <a:r>
              <a:rPr lang="ru-RU" sz="1800" b="1" dirty="0">
                <a:solidFill>
                  <a:srgbClr val="C00000"/>
                </a:solidFill>
              </a:rPr>
              <a:t>использования ресурсных возможностей образовательного технопарка для достижения </a:t>
            </a:r>
            <a:r>
              <a:rPr lang="ru-RU" sz="1800" b="1" dirty="0" smtClean="0">
                <a:solidFill>
                  <a:srgbClr val="C00000"/>
                </a:solidFill>
              </a:rPr>
              <a:t>положительной </a:t>
            </a:r>
            <a:r>
              <a:rPr lang="ru-RU" sz="1800" b="1" dirty="0">
                <a:solidFill>
                  <a:srgbClr val="C00000"/>
                </a:solidFill>
              </a:rPr>
              <a:t>динамики качества общего </a:t>
            </a:r>
            <a:r>
              <a:rPr lang="ru-RU" sz="1800" b="1" dirty="0" smtClean="0">
                <a:solidFill>
                  <a:srgbClr val="C00000"/>
                </a:solidFill>
              </a:rPr>
              <a:t>образования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7020272" y="1700808"/>
            <a:ext cx="1837630" cy="5032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C00000"/>
                </a:solidFill>
              </a:rPr>
              <a:t>Цель: 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107504" y="1124744"/>
            <a:ext cx="6696744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C00000"/>
                </a:solidFill>
              </a:rPr>
              <a:t>Основные направления </a:t>
            </a:r>
            <a:r>
              <a:rPr lang="ru-RU" sz="1800" b="1" dirty="0" smtClean="0">
                <a:solidFill>
                  <a:srgbClr val="C00000"/>
                </a:solidFill>
              </a:rPr>
              <a:t>:</a:t>
            </a:r>
            <a:endParaRPr lang="ru-RU" sz="1800" dirty="0" smtClean="0"/>
          </a:p>
          <a:p>
            <a:pPr marL="342900" indent="-342900">
              <a:buClr>
                <a:srgbClr val="C00000"/>
              </a:buClr>
              <a:buFont typeface="+mj-lt"/>
              <a:buAutoNum type="arabicParenR"/>
            </a:pPr>
            <a:r>
              <a:rPr lang="ru-RU" sz="1600" b="1" dirty="0" smtClean="0">
                <a:solidFill>
                  <a:srgbClr val="002060"/>
                </a:solidFill>
              </a:rPr>
              <a:t>[</a:t>
            </a:r>
            <a:r>
              <a:rPr lang="ru-RU" sz="1600" b="1" dirty="0">
                <a:solidFill>
                  <a:srgbClr val="002060"/>
                </a:solidFill>
              </a:rPr>
              <a:t>организационно-управленческое направление] </a:t>
            </a:r>
            <a:r>
              <a:rPr lang="ru-RU" sz="1600" dirty="0">
                <a:solidFill>
                  <a:srgbClr val="002060"/>
                </a:solidFill>
              </a:rPr>
              <a:t>приведение в соответствие концептуальных документов общеобразовательной </a:t>
            </a:r>
            <a:r>
              <a:rPr lang="ru-RU" sz="1600" dirty="0" smtClean="0">
                <a:solidFill>
                  <a:srgbClr val="002060"/>
                </a:solidFill>
              </a:rPr>
              <a:t>со </a:t>
            </a:r>
            <a:r>
              <a:rPr lang="ru-RU" sz="1600" dirty="0">
                <a:solidFill>
                  <a:srgbClr val="002060"/>
                </a:solidFill>
              </a:rPr>
              <a:t>стратегическими замыслами и целевыми установками образовательного технопарка (в состав которого школа войдет в качестве полноценного резидента);</a:t>
            </a:r>
          </a:p>
          <a:p>
            <a:pPr marL="342900" indent="-342900">
              <a:buClr>
                <a:srgbClr val="C00000"/>
              </a:buClr>
              <a:buFont typeface="+mj-lt"/>
              <a:buAutoNum type="arabicParenR"/>
            </a:pPr>
            <a:r>
              <a:rPr lang="ru-RU" sz="1600" b="1" dirty="0">
                <a:solidFill>
                  <a:srgbClr val="002060"/>
                </a:solidFill>
              </a:rPr>
              <a:t>б) [научно-методическое направление] </a:t>
            </a:r>
            <a:r>
              <a:rPr lang="ru-RU" sz="1600" dirty="0">
                <a:solidFill>
                  <a:srgbClr val="002060"/>
                </a:solidFill>
              </a:rPr>
              <a:t>совершенствование системы методической работы в общеобразовательной организации </a:t>
            </a:r>
            <a:r>
              <a:rPr lang="ru-RU" sz="1600" dirty="0" smtClean="0">
                <a:solidFill>
                  <a:srgbClr val="002060"/>
                </a:solidFill>
              </a:rPr>
              <a:t>и </a:t>
            </a:r>
            <a:r>
              <a:rPr lang="ru-RU" sz="1600" dirty="0">
                <a:solidFill>
                  <a:srgbClr val="002060"/>
                </a:solidFill>
              </a:rPr>
              <a:t>обеспечение ее направленности на формирование у педагогов компетенций, необходимых для участия в мероприятиях в рамках образовательного технопарка;</a:t>
            </a:r>
          </a:p>
          <a:p>
            <a:pPr marL="342900" indent="-342900">
              <a:buClr>
                <a:srgbClr val="C00000"/>
              </a:buClr>
              <a:buFont typeface="+mj-lt"/>
              <a:buAutoNum type="arabicParenR"/>
            </a:pPr>
            <a:r>
              <a:rPr lang="ru-RU" sz="1600" b="1" dirty="0">
                <a:solidFill>
                  <a:srgbClr val="002060"/>
                </a:solidFill>
              </a:rPr>
              <a:t>в) [социально-педагогическое направление</a:t>
            </a:r>
            <a:r>
              <a:rPr lang="ru-RU" sz="1600" dirty="0">
                <a:solidFill>
                  <a:srgbClr val="002060"/>
                </a:solidFill>
              </a:rPr>
              <a:t>] формирование пространства учебно-исследовательской, учебно-профессиональной, проектной, трудовой активности обучающихся общеобразовательной организации в соответствии с направленностью образовательных программ, реализуемых образовательным технопарком;</a:t>
            </a:r>
          </a:p>
          <a:p>
            <a:pPr marL="342900" indent="-342900">
              <a:buClr>
                <a:srgbClr val="C00000"/>
              </a:buClr>
              <a:buFont typeface="+mj-lt"/>
              <a:buAutoNum type="arabicParenR"/>
            </a:pPr>
            <a:r>
              <a:rPr lang="ru-RU" sz="1600" b="1" dirty="0">
                <a:solidFill>
                  <a:srgbClr val="002060"/>
                </a:solidFill>
              </a:rPr>
              <a:t>г) [</a:t>
            </a:r>
            <a:r>
              <a:rPr lang="ru-RU" sz="1600" b="1" dirty="0" err="1">
                <a:solidFill>
                  <a:srgbClr val="002060"/>
                </a:solidFill>
              </a:rPr>
              <a:t>имиджевое</a:t>
            </a:r>
            <a:r>
              <a:rPr lang="ru-RU" sz="1600" b="1" dirty="0">
                <a:solidFill>
                  <a:srgbClr val="002060"/>
                </a:solidFill>
              </a:rPr>
              <a:t> направление] </a:t>
            </a:r>
            <a:r>
              <a:rPr lang="ru-RU" sz="1600" dirty="0">
                <a:solidFill>
                  <a:srgbClr val="002060"/>
                </a:solidFill>
              </a:rPr>
              <a:t>формирования имиджа общеобразовательной организации средствами продуктивного взаимодействия с социальными партнерами, родителями обучающихся, средствами массовой информации, представителями промышленного и бизнес-сообщества.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75024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1643</TotalTime>
  <Words>1700</Words>
  <Application>Microsoft Office PowerPoint</Application>
  <PresentationFormat>Экран (4:3)</PresentationFormat>
  <Paragraphs>183</Paragraphs>
  <Slides>17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Основные аспекты  региональных программ поддержки  школ с низкими результатами обучения  и школ, функционирующих в неблагоприятных социальных условиях</vt:lpstr>
      <vt:lpstr>  Нормативно-правовые основания для проектирования моделей управления качеством образования в общеобразовательных организациях, отнесенных к категории школ с низкими результатами обучения</vt:lpstr>
      <vt:lpstr>Научно-педагогические основания  для проектирования моделей управления качеством образования в общеобразовательных организациях, отнесенных к категории школ с низкими результатами обучения</vt:lpstr>
      <vt:lpstr>Презентация PowerPoint</vt:lpstr>
      <vt:lpstr>Критерии, обладающие наиболее выраженными основаниями для отнесения общеобразовательных организаций к категории школ с низкими результатами обучения</vt:lpstr>
      <vt:lpstr>Факторы, характеризующие социально-неблагоприятные условия, в которых может находиться  общеобразовательная организация</vt:lpstr>
      <vt:lpstr>Презентация PowerPoint</vt:lpstr>
      <vt:lpstr>Модельная региональная программа поддержки школ с низкими результатами «Интерактивная площадка «Сетевой  навигатор качества образования» </vt:lpstr>
      <vt:lpstr>Модельная региональная программа поддержки школ с низкими результатами «Образовательный технопарк: новые возможности повышения качества образования» </vt:lpstr>
      <vt:lpstr>Дополнительные профессиональные программы «Содержание и методы поддержки общеобразовательных организаций с низкими результатами и общеобразовательных организаций, функционирующих в неблагоприятных социальных условиях»</vt:lpstr>
      <vt:lpstr>Презентация PowerPoint</vt:lpstr>
      <vt:lpstr>Содержательный блок </vt:lpstr>
      <vt:lpstr>Региональная программа поддержки школ, относящихся одновременно к категории школ с низкими результатами обучения и школ, находящихся в неблагоприятных социальных условиях</vt:lpstr>
      <vt:lpstr>Организационный блок </vt:lpstr>
      <vt:lpstr>Результативный блок </vt:lpstr>
      <vt:lpstr>Организационно-управленческие условия реализации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 А. Данельченко</cp:lastModifiedBy>
  <cp:revision>135</cp:revision>
  <cp:lastPrinted>2015-11-17T10:33:24Z</cp:lastPrinted>
  <dcterms:modified xsi:type="dcterms:W3CDTF">2017-02-27T09:02:43Z</dcterms:modified>
</cp:coreProperties>
</file>